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307" r:id="rId3"/>
    <p:sldId id="308" r:id="rId4"/>
    <p:sldId id="294" r:id="rId5"/>
    <p:sldId id="309" r:id="rId6"/>
    <p:sldId id="292" r:id="rId7"/>
    <p:sldId id="312" r:id="rId8"/>
    <p:sldId id="313" r:id="rId9"/>
    <p:sldId id="314" r:id="rId10"/>
    <p:sldId id="317" r:id="rId11"/>
    <p:sldId id="310" r:id="rId12"/>
    <p:sldId id="295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99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324" y="10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AF68E-20F2-41DC-B50C-BFA03A055708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D0524-AA98-435D-B810-FF9AD0A5B8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28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372795-DDFF-4F02-A37E-69F0EBF0DEB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14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CB8-55C0-463D-9940-87790029A386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D13C-66C0-495B-B1C6-E4B384436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72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CB8-55C0-463D-9940-87790029A386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D13C-66C0-495B-B1C6-E4B384436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074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CB8-55C0-463D-9940-87790029A386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D13C-66C0-495B-B1C6-E4B384436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916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B3B3A-AB99-4174-A0A6-9CA84F17CC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846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CB8-55C0-463D-9940-87790029A386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D13C-66C0-495B-B1C6-E4B384436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12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CB8-55C0-463D-9940-87790029A386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D13C-66C0-495B-B1C6-E4B384436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75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CB8-55C0-463D-9940-87790029A386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D13C-66C0-495B-B1C6-E4B384436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695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CB8-55C0-463D-9940-87790029A386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D13C-66C0-495B-B1C6-E4B384436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086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CB8-55C0-463D-9940-87790029A386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D13C-66C0-495B-B1C6-E4B384436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231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CB8-55C0-463D-9940-87790029A386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D13C-66C0-495B-B1C6-E4B384436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317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CB8-55C0-463D-9940-87790029A386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D13C-66C0-495B-B1C6-E4B384436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44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40CB8-55C0-463D-9940-87790029A386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D13C-66C0-495B-B1C6-E4B384436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193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40CB8-55C0-463D-9940-87790029A386}" type="datetimeFigureOut">
              <a:rPr lang="ru-RU" smtClean="0"/>
              <a:t>21.06.2018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AD13C-66C0-495B-B1C6-E4B3844365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825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Прямая соединительная линия 10"/>
          <p:cNvCxnSpPr/>
          <p:nvPr/>
        </p:nvCxnSpPr>
        <p:spPr>
          <a:xfrm flipV="1">
            <a:off x="1932214" y="1131330"/>
            <a:ext cx="8971594" cy="9386"/>
          </a:xfrm>
          <a:prstGeom prst="line">
            <a:avLst/>
          </a:prstGeom>
          <a:ln w="28575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6362700" y="4247623"/>
            <a:ext cx="554097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Сейдахметова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А.А.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заведующая кафедрой скорой медицинской помощи и сестринского дела ЮКМА, к.м.н. Казахстан, г. Шымкент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932214" y="1131330"/>
            <a:ext cx="897159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28852" y="2134669"/>
            <a:ext cx="8971594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>
              <a:defRPr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/>
              <a:t>Опыт разработки образовательных программ, основанных на компетентностном подходе по специальности «Сестринское дело»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337698" y="5863450"/>
            <a:ext cx="55904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22 – 23 июня 2018 года </a:t>
            </a:r>
            <a:endParaRPr lang="ru-RU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2286000" y="220437"/>
            <a:ext cx="80391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entury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 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Международная конференция по сестринскому делу</a:t>
            </a:r>
            <a:endParaRPr lang="ru-RU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028" name="Picture 4" descr="bl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12" y="4046080"/>
            <a:ext cx="3273909" cy="246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13" y="1229413"/>
            <a:ext cx="1955800" cy="181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94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Круглые столы с работодателями</a:t>
            </a:r>
          </a:p>
        </p:txBody>
      </p:sp>
      <p:pic>
        <p:nvPicPr>
          <p:cNvPr id="4" name="Рисунок 3" descr="705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1500174"/>
            <a:ext cx="4500562" cy="4572032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5" name="Рисунок 4" descr="704 1 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1500174"/>
            <a:ext cx="4572000" cy="4572032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196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 descr="Голубая тисненая бумага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11772900" cy="117098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Модульные </a:t>
            </a:r>
            <a:r>
              <a:rPr lang="ru-RU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интегрированные образовательные программы </a:t>
            </a:r>
            <a:endParaRPr lang="ru-RU" sz="3600" b="1" dirty="0">
              <a:solidFill>
                <a:srgbClr val="CC0000"/>
              </a:solidFill>
            </a:endParaRPr>
          </a:p>
        </p:txBody>
      </p:sp>
      <p:sp>
        <p:nvSpPr>
          <p:cNvPr id="35843" name="Text Box 3" descr="Голубая тисненая бумага"/>
          <p:cNvSpPr txBox="1">
            <a:spLocks noChangeArrowheads="1"/>
          </p:cNvSpPr>
          <p:nvPr/>
        </p:nvSpPr>
        <p:spPr bwMode="auto">
          <a:xfrm>
            <a:off x="2800350" y="1890111"/>
            <a:ext cx="708660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accent2"/>
                </a:solidFill>
              </a:rPr>
              <a:t>Модульная образовательная программа - </a:t>
            </a:r>
            <a:r>
              <a:rPr lang="ru-RU" sz="2400" b="1" dirty="0" err="1">
                <a:solidFill>
                  <a:schemeClr val="accent2"/>
                </a:solidFill>
              </a:rPr>
              <a:t>эдвайзер</a:t>
            </a:r>
            <a:endParaRPr lang="ru-RU" sz="2400" b="1" dirty="0">
              <a:solidFill>
                <a:schemeClr val="accent2"/>
              </a:solidFill>
            </a:endParaRPr>
          </a:p>
        </p:txBody>
      </p:sp>
      <p:sp>
        <p:nvSpPr>
          <p:cNvPr id="35844" name="Text Box 4" descr="Голубая тисненая бумага"/>
          <p:cNvSpPr txBox="1">
            <a:spLocks noChangeArrowheads="1"/>
          </p:cNvSpPr>
          <p:nvPr/>
        </p:nvSpPr>
        <p:spPr bwMode="auto">
          <a:xfrm>
            <a:off x="2894013" y="3165487"/>
            <a:ext cx="6477000" cy="8318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accent2"/>
                </a:solidFill>
              </a:rPr>
              <a:t>Модульная учебная программа- кафедры модуля</a:t>
            </a:r>
          </a:p>
        </p:txBody>
      </p:sp>
      <p:sp>
        <p:nvSpPr>
          <p:cNvPr id="35845" name="Text Box 5" descr="Голубая тисненая бумага"/>
          <p:cNvSpPr txBox="1">
            <a:spLocks noChangeArrowheads="1"/>
          </p:cNvSpPr>
          <p:nvPr/>
        </p:nvSpPr>
        <p:spPr bwMode="auto">
          <a:xfrm>
            <a:off x="3162300" y="5048252"/>
            <a:ext cx="5715000" cy="8318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accent2"/>
                </a:solidFill>
              </a:rPr>
              <a:t>Рабочая программа дисциплины - кафедра</a:t>
            </a:r>
          </a:p>
        </p:txBody>
      </p:sp>
      <p:sp>
        <p:nvSpPr>
          <p:cNvPr id="35846" name="AutoShape 6" descr="Газетная бумага"/>
          <p:cNvSpPr>
            <a:spLocks noChangeArrowheads="1"/>
          </p:cNvSpPr>
          <p:nvPr/>
        </p:nvSpPr>
        <p:spPr bwMode="auto">
          <a:xfrm>
            <a:off x="5903913" y="2565431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47" name="AutoShape 7" descr="Газетная бумага"/>
          <p:cNvSpPr>
            <a:spLocks noChangeArrowheads="1"/>
          </p:cNvSpPr>
          <p:nvPr/>
        </p:nvSpPr>
        <p:spPr bwMode="auto">
          <a:xfrm>
            <a:off x="5886450" y="4441824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60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9823" y="0"/>
            <a:ext cx="11707317" cy="82445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Тестовые задания, методы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оценки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0" y="1106097"/>
            <a:ext cx="6805535" cy="48599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ru-RU" dirty="0"/>
              <a:t>В терапевтическом отделении у пациентки В. 15 лет во время вечернего обхода дежурная медицинская сестра обнаружила повышение температуры до 38,5</a:t>
            </a:r>
            <a:r>
              <a:rPr lang="ru-RU" baseline="30000" dirty="0"/>
              <a:t>о</a:t>
            </a:r>
            <a:r>
              <a:rPr lang="ru-RU" dirty="0"/>
              <a:t>С. Пациентка жалуется на озноб, тянущие боли в мышцах, мышечную дрожь. В данном случае пациентке должны осуществить следующие мероприятия по уходу за больными… .</a:t>
            </a:r>
          </a:p>
          <a:p>
            <a:r>
              <a:rPr lang="en-US" dirty="0"/>
              <a:t>A</a:t>
            </a:r>
            <a:r>
              <a:rPr lang="ru-RU" dirty="0"/>
              <a:t>) определить пульс</a:t>
            </a:r>
          </a:p>
          <a:p>
            <a:r>
              <a:rPr lang="en-US" dirty="0"/>
              <a:t>B</a:t>
            </a:r>
            <a:r>
              <a:rPr lang="ru-RU" dirty="0"/>
              <a:t>) транспортировать в палату интенсивной терапии</a:t>
            </a:r>
          </a:p>
          <a:p>
            <a:r>
              <a:rPr lang="en-US" dirty="0"/>
              <a:t>C</a:t>
            </a:r>
            <a:r>
              <a:rPr lang="ru-RU" dirty="0"/>
              <a:t>) измерить АД</a:t>
            </a:r>
          </a:p>
          <a:p>
            <a:r>
              <a:rPr lang="en-US" dirty="0"/>
              <a:t>D</a:t>
            </a:r>
            <a:r>
              <a:rPr lang="ru-RU" dirty="0"/>
              <a:t>) сменить постельное белье</a:t>
            </a:r>
          </a:p>
          <a:p>
            <a:r>
              <a:rPr lang="en-US" dirty="0"/>
              <a:t>E</a:t>
            </a:r>
            <a:r>
              <a:rPr lang="ru-RU" dirty="0"/>
              <a:t>) напоить больного горячим чаем, тепло укрыть больного, обложить его грелками</a:t>
            </a:r>
          </a:p>
          <a:p>
            <a:r>
              <a:rPr lang="ru-RU" dirty="0"/>
              <a:t>{Правильный ответ}= </a:t>
            </a:r>
            <a:r>
              <a:rPr lang="en-US" dirty="0"/>
              <a:t>E</a:t>
            </a:r>
            <a:endParaRPr lang="ru-RU" dirty="0"/>
          </a:p>
          <a:p>
            <a:r>
              <a:rPr lang="ru-RU" dirty="0"/>
              <a:t>{Сложность}= 2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7150308" y="1012409"/>
            <a:ext cx="4826832" cy="241659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/>
              <a:t>Клинический сценарий</a:t>
            </a:r>
            <a:endParaRPr lang="ru-RU" dirty="0"/>
          </a:p>
          <a:p>
            <a:r>
              <a:rPr lang="ru-RU" b="1" dirty="0"/>
              <a:t>«Оказание медицинской помощи при </a:t>
            </a:r>
            <a:r>
              <a:rPr lang="kk-KZ" b="1" dirty="0"/>
              <a:t>внезапной остановке сердца</a:t>
            </a:r>
            <a:r>
              <a:rPr lang="ru-RU" b="1" dirty="0"/>
              <a:t>»</a:t>
            </a:r>
            <a:endParaRPr lang="ru-RU" dirty="0"/>
          </a:p>
          <a:p>
            <a:r>
              <a:rPr lang="ru-RU" dirty="0"/>
              <a:t>Дисциплина: </a:t>
            </a:r>
            <a:r>
              <a:rPr lang="kk-KZ" dirty="0"/>
              <a:t>Скорая неотложная медицинская помощь</a:t>
            </a:r>
            <a:endParaRPr lang="ru-RU" dirty="0"/>
          </a:p>
          <a:p>
            <a:r>
              <a:rPr lang="ru-RU" dirty="0"/>
              <a:t>Специальность: Сестринское дело</a:t>
            </a:r>
          </a:p>
          <a:p>
            <a:r>
              <a:rPr lang="ru-RU" dirty="0"/>
              <a:t>Целевая аудитория: студенты</a:t>
            </a:r>
          </a:p>
          <a:p>
            <a:endParaRPr lang="ru-RU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7045377" y="3710638"/>
            <a:ext cx="5017958" cy="308797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 Тестовые  вопросы  с  множественным  выбором  (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MCQ)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2. Объективный  структурированный  клинический  экзамен  (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OSCE)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3.  Прямое  наблюдение  за  процедурным  навыком  (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DOPS)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4.   Оценка  на  360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71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14500" y="1288124"/>
            <a:ext cx="908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Южно-Казахстанская медицинская академия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759906" y="1727200"/>
            <a:ext cx="8971594" cy="9386"/>
          </a:xfrm>
          <a:prstGeom prst="line">
            <a:avLst/>
          </a:prstGeom>
          <a:ln w="28575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08314" y="2432957"/>
            <a:ext cx="9971315" cy="52322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Благодарю за внимание!</a:t>
            </a:r>
            <a:endParaRPr lang="ru-RU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351935" y="1400231"/>
            <a:ext cx="6426200" cy="5354644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7025" y="221734"/>
            <a:ext cx="11763375" cy="8450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медицинском образовании</a:t>
            </a:r>
          </a:p>
        </p:txBody>
      </p:sp>
      <p:graphicFrame>
        <p:nvGraphicFramePr>
          <p:cNvPr id="5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387491"/>
              </p:ext>
            </p:extLst>
          </p:nvPr>
        </p:nvGraphicFramePr>
        <p:xfrm>
          <a:off x="6273800" y="1481218"/>
          <a:ext cx="5918200" cy="5276898"/>
        </p:xfrm>
        <a:graphic>
          <a:graphicData uri="http://schemas.openxmlformats.org/drawingml/2006/table">
            <a:tbl>
              <a:tblPr/>
              <a:tblGrid>
                <a:gridCol w="1841717"/>
                <a:gridCol w="4076483"/>
              </a:tblGrid>
              <a:tr h="7255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Уровень 3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(колледж)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51109" marR="51109" marT="25554" marB="255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«Младшая медицинская сестра по уходу» - 1 г.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51109" marR="51109" marT="25554" marB="255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BF7"/>
                    </a:solidFill>
                  </a:tcPr>
                </a:tc>
              </a:tr>
              <a:tr h="1086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Уровень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(колледж)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 marL="51109" marR="51109" marT="25554" marB="255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Специалист среднего уровня: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«МС общей практики» - 3 г. «Специализированная  МС» - 3 г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51109" marR="51109" marT="25554" marB="255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BF7"/>
                    </a:solidFill>
                  </a:tcPr>
                </a:tc>
              </a:tr>
              <a:tr h="7255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Уровень  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(Высший колледж)</a:t>
                      </a:r>
                    </a:p>
                  </a:txBody>
                  <a:tcPr marL="51109" marR="51109" marT="25554" marB="255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Прикладной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бакалавриат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– 3,5 г.</a:t>
                      </a:r>
                    </a:p>
                  </a:txBody>
                  <a:tcPr marL="51109" marR="51109" marT="25554" marB="255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4267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Уровень 6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(ВУЗ)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51109" marR="51109" marT="25554" marB="255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Специалист высшего уровня: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квалификация «Медицинская сестра»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академическая степень- «Бакалавр сестринского дела» 4 года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51109" marR="51109" marT="25554" marB="255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BF7"/>
                    </a:solidFill>
                  </a:tcPr>
                </a:tc>
              </a:tr>
              <a:tr h="7453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Уровень 7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(ВУЗ)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51109" marR="51109" marT="25554" marB="255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«Высококвалифицированная медсестра» (магистратура на базе университета, 2 г.)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51109" marR="51109" marT="25554" marB="255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BF7"/>
                    </a:solidFill>
                  </a:tcPr>
                </a:tc>
              </a:tr>
              <a:tr h="4009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Уровень 8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(ВУЗ)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51109" marR="51109" marT="25554" marB="255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Докторантура -</a:t>
                      </a:r>
                    </a:p>
                  </a:txBody>
                  <a:tcPr marL="51109" marR="51109" marT="25554" marB="255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7EE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10375" y="1580634"/>
            <a:ext cx="4326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принципы Болонского процесса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0225" y="2022894"/>
            <a:ext cx="3605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компетентностный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подход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087219" y="2521172"/>
            <a:ext cx="38839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конечные результаты обучения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49699" y="3193861"/>
            <a:ext cx="3294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педагогические стратегии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44068" y="4447714"/>
            <a:ext cx="28863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компетенций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519329" y="5192116"/>
            <a:ext cx="4269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студент-центрированное обучение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731097" y="3763588"/>
            <a:ext cx="3074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образовательная среда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12712" y="593651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связь между исследованиями, преподаванием и обучением</a:t>
            </a:r>
          </a:p>
        </p:txBody>
      </p:sp>
    </p:spTree>
    <p:extLst>
      <p:ext uri="{BB962C8B-B14F-4D97-AF65-F5344CB8AC3E}">
        <p14:creationId xmlns:p14="http://schemas.microsoft.com/office/powerpoint/2010/main" val="117330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800" y="142852"/>
            <a:ext cx="11404600" cy="720080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Образовательные программы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31800" y="928670"/>
            <a:ext cx="11404600" cy="571504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12900" y="1214422"/>
            <a:ext cx="3697282" cy="24288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Образовательные программы построены на конечных результатах обучения и Дублинских Дескрипторах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97645" y="3929066"/>
            <a:ext cx="3010694" cy="24288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Образовательные траектории студентов построены  с учетом элективных дисциплин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24628" y="1285860"/>
            <a:ext cx="4206872" cy="235745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kk-KZ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Внедрены новые дисциплины по выбору студентов, которые направлены на усиление фундаментальной подготовки специалистов</a:t>
            </a: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738810" y="2357430"/>
            <a:ext cx="216024" cy="324036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ru-RU" sz="130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>
            <a:off x="1011893" y="4624304"/>
            <a:ext cx="216024" cy="324036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ru-RU" sz="130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690715" y="3857628"/>
            <a:ext cx="3018185" cy="250033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ОП отражают потребности рынка труда и согласованы со всеми заинтересованными лицами: работодателями, студентами, преподавателями </a:t>
            </a:r>
          </a:p>
        </p:txBody>
      </p:sp>
      <p:sp>
        <p:nvSpPr>
          <p:cNvPr id="33" name="Стрелка вправо 32"/>
          <p:cNvSpPr/>
          <p:nvPr/>
        </p:nvSpPr>
        <p:spPr>
          <a:xfrm>
            <a:off x="4391515" y="4657458"/>
            <a:ext cx="216024" cy="324036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ru-RU" sz="130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270377" y="3929066"/>
            <a:ext cx="3019923" cy="24288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Разработаны модульные интегрированные образовательные программы для подготовки специалистов по всем направлениям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7962838" y="4783757"/>
            <a:ext cx="216024" cy="324036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ru-RU" sz="130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15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239843" y="365125"/>
            <a:ext cx="11722307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Компетенции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Объект 1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39843" y="1690688"/>
            <a:ext cx="5779957" cy="4826831"/>
          </a:xfrm>
          <a:prstGeom prst="rect">
            <a:avLst/>
          </a:prstGeom>
        </p:spPr>
      </p:pic>
      <p:pic>
        <p:nvPicPr>
          <p:cNvPr id="16" name="Объект 1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2199" y="1798820"/>
            <a:ext cx="5789952" cy="4826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10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3349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CC0000"/>
                </a:solidFill>
              </a:rPr>
              <a:t>Конечные результаты обучения</a:t>
            </a:r>
          </a:p>
        </p:txBody>
      </p:sp>
      <p:graphicFrame>
        <p:nvGraphicFramePr>
          <p:cNvPr id="22531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081581"/>
              </p:ext>
            </p:extLst>
          </p:nvPr>
        </p:nvGraphicFramePr>
        <p:xfrm>
          <a:off x="330199" y="685801"/>
          <a:ext cx="11518900" cy="5676899"/>
        </p:xfrm>
        <a:graphic>
          <a:graphicData uri="http://schemas.openxmlformats.org/drawingml/2006/table">
            <a:tbl>
              <a:tblPr/>
              <a:tblGrid>
                <a:gridCol w="719932"/>
                <a:gridCol w="2470720"/>
                <a:gridCol w="3192739"/>
                <a:gridCol w="2931893"/>
                <a:gridCol w="2203616"/>
              </a:tblGrid>
              <a:tr h="16691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Дублинские дескрипторы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Компетенции специальности, разработанные в ЮКГФА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Результаты обучения дисциплины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Результат обучения ОП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0077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Демонстрировать знания и понимание в изучаемой области, включая элементы наиболее передовых знаний в этой области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Компетенция в области естественных и специальных наук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Демонстрирует знания предмета и задач фармакологии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Владеет фармакологической терминологией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Определяет различия между лекарственным веществом, лекарственной формой, лекарственным средством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Знает основные лекарственные формы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Р 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760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AutoShape 4" descr="Картинки по запросу ликвидация организации картин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74" name="AutoShape 6" descr="Картинки по запросу ликвидация организации картин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675" name="AutoShape 2" descr="Реализация программы «Денсаулық» позволит повысить доступность и качество медицинских услуг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871302" y="2533164"/>
            <a:ext cx="4401845" cy="189703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schemeClr val="bg1">
                <a:alpha val="40000"/>
              </a:scheme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/>
                </a:solidFill>
              </a:rPr>
              <a:t>Совершенствование учебно-методической работы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19724" y="994279"/>
            <a:ext cx="4014853" cy="1009935"/>
          </a:xfrm>
          <a:prstGeom prst="roundRect">
            <a:avLst/>
          </a:prstGeom>
          <a:noFill/>
          <a:ln>
            <a:noFill/>
          </a:ln>
          <a:effectLst>
            <a:outerShdw blurRad="149987" dist="250190" dir="8460000" algn="ctr">
              <a:schemeClr val="bg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Внедрение  и использование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современных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образовательных технологий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10501" y="2311948"/>
            <a:ext cx="4018331" cy="1744292"/>
          </a:xfrm>
          <a:prstGeom prst="roundRect">
            <a:avLst/>
          </a:prstGeom>
          <a:noFill/>
          <a:ln>
            <a:noFill/>
          </a:ln>
          <a:effectLst>
            <a:outerShdw blurRad="190500" dist="228600" dir="2700000" algn="ctr">
              <a:schemeClr val="bg1">
                <a:alpha val="30000"/>
              </a:scheme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качества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клинической подготовки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 использование возможностей 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симуляционных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технологий и стандартизированных пациентов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98089" y="4306986"/>
            <a:ext cx="3152775" cy="43338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PBL, TBL, CBL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345562" y="911043"/>
            <a:ext cx="4252157" cy="12081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эффективности формирования и развития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базовых,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профессиональных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компетенций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325182" y="5482765"/>
            <a:ext cx="3459708" cy="939421"/>
          </a:xfrm>
          <a:prstGeom prst="roundRect">
            <a:avLst/>
          </a:prstGeom>
          <a:noFill/>
          <a:ln>
            <a:noFill/>
          </a:ln>
          <a:effectLst>
            <a:outerShdw blurRad="149987" dist="250190" dir="8460000" algn="ctr">
              <a:schemeClr val="bg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Пациент-центрированный сестринский уход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115867" y="1396620"/>
            <a:ext cx="3853219" cy="1046329"/>
          </a:xfrm>
          <a:prstGeom prst="roundRect">
            <a:avLst>
              <a:gd name="adj" fmla="val 50000"/>
            </a:avLst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24" name="Стрелка вправо 23"/>
          <p:cNvSpPr/>
          <p:nvPr/>
        </p:nvSpPr>
        <p:spPr>
          <a:xfrm rot="5400000">
            <a:off x="5927352" y="2001933"/>
            <a:ext cx="358868" cy="523164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90500" dist="228600" dir="2700000" algn="ctr">
              <a:schemeClr val="bg1">
                <a:alpha val="30000"/>
              </a:scheme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 rot="1915058">
            <a:off x="4369812" y="2272140"/>
            <a:ext cx="384569" cy="56880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90500" dist="228600" dir="2700000" algn="ctr">
              <a:schemeClr val="bg1">
                <a:alpha val="30000"/>
              </a:scheme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>
            <a:off x="190500" y="1646327"/>
            <a:ext cx="3129" cy="3608298"/>
          </a:xfrm>
          <a:prstGeom prst="line">
            <a:avLst/>
          </a:prstGeom>
          <a:ln w="57150">
            <a:solidFill>
              <a:srgbClr val="8AA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83682" y="1646327"/>
            <a:ext cx="204787" cy="1587"/>
          </a:xfrm>
          <a:prstGeom prst="line">
            <a:avLst/>
          </a:prstGeom>
          <a:ln w="57150">
            <a:solidFill>
              <a:srgbClr val="8AA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73821" y="2770133"/>
            <a:ext cx="204787" cy="1588"/>
          </a:xfrm>
          <a:prstGeom prst="line">
            <a:avLst/>
          </a:prstGeom>
          <a:ln w="57150">
            <a:solidFill>
              <a:srgbClr val="8AA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82243" y="4098614"/>
            <a:ext cx="204787" cy="1588"/>
          </a:xfrm>
          <a:prstGeom prst="line">
            <a:avLst/>
          </a:prstGeom>
          <a:ln w="57150">
            <a:solidFill>
              <a:srgbClr val="8AA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225425" y="5302250"/>
            <a:ext cx="204788" cy="1588"/>
          </a:xfrm>
          <a:prstGeom prst="line">
            <a:avLst/>
          </a:prstGeom>
          <a:ln w="57150">
            <a:solidFill>
              <a:srgbClr val="8AA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Скругленный прямоугольник 34"/>
          <p:cNvSpPr/>
          <p:nvPr/>
        </p:nvSpPr>
        <p:spPr>
          <a:xfrm>
            <a:off x="8345627" y="994036"/>
            <a:ext cx="3459708" cy="913624"/>
          </a:xfrm>
          <a:prstGeom prst="roundRect">
            <a:avLst/>
          </a:prstGeom>
          <a:noFill/>
          <a:ln>
            <a:noFill/>
          </a:ln>
          <a:effectLst>
            <a:outerShdw blurRad="149987" dist="250190" dir="8460000" algn="ctr">
              <a:schemeClr val="bg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Исследования в сестринском деле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8411571" y="4071238"/>
            <a:ext cx="3459708" cy="812042"/>
          </a:xfrm>
          <a:prstGeom prst="round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8160830" y="5707810"/>
            <a:ext cx="3961189" cy="702739"/>
          </a:xfrm>
          <a:prstGeom prst="round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rgbClr val="002060"/>
              </a:solidFill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12021121" y="1499248"/>
            <a:ext cx="1018" cy="4164952"/>
          </a:xfrm>
          <a:prstGeom prst="line">
            <a:avLst/>
          </a:prstGeom>
          <a:ln w="57150">
            <a:solidFill>
              <a:srgbClr val="8AA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11785600" y="5724525"/>
            <a:ext cx="203200" cy="1588"/>
          </a:xfrm>
          <a:prstGeom prst="line">
            <a:avLst/>
          </a:prstGeom>
          <a:ln w="57150">
            <a:solidFill>
              <a:srgbClr val="8AA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1733213" y="4157663"/>
            <a:ext cx="204787" cy="1587"/>
          </a:xfrm>
          <a:prstGeom prst="line">
            <a:avLst/>
          </a:prstGeom>
          <a:ln w="57150">
            <a:solidFill>
              <a:srgbClr val="8AA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1773688" y="1439724"/>
            <a:ext cx="204788" cy="1587"/>
          </a:xfrm>
          <a:prstGeom prst="line">
            <a:avLst/>
          </a:prstGeom>
          <a:ln w="57150">
            <a:solidFill>
              <a:srgbClr val="8AA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Стрелка вправо 45"/>
          <p:cNvSpPr/>
          <p:nvPr/>
        </p:nvSpPr>
        <p:spPr>
          <a:xfrm rot="9205232">
            <a:off x="7661476" y="2236778"/>
            <a:ext cx="377588" cy="523164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90500" dist="228600" dir="2700000" algn="ctr">
              <a:schemeClr val="bg1">
                <a:alpha val="30000"/>
              </a:scheme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Стрелка вправо 58"/>
          <p:cNvSpPr/>
          <p:nvPr/>
        </p:nvSpPr>
        <p:spPr>
          <a:xfrm rot="16200000">
            <a:off x="5917992" y="4404471"/>
            <a:ext cx="377588" cy="523164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90500" dist="228600" dir="2700000" algn="ctr">
              <a:schemeClr val="bg1">
                <a:alpha val="30000"/>
              </a:scheme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422379" y="5064111"/>
            <a:ext cx="3693488" cy="1320827"/>
          </a:xfrm>
          <a:prstGeom prst="roundRect">
            <a:avLst/>
          </a:prstGeom>
          <a:noFill/>
          <a:ln>
            <a:noFill/>
          </a:ln>
          <a:effectLst>
            <a:outerShdw blurRad="149987" dist="250190" dir="8460000" algn="ctr">
              <a:schemeClr val="bg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оценки клинической практики обучающегося (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менторство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594565" y="5017200"/>
            <a:ext cx="3152775" cy="9032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Кредитно-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модульная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система обучения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04788" y="4664075"/>
            <a:ext cx="3938587" cy="5619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47" name="Заголовок 3"/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822600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Образовательная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деятельность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соответствии с Европейскими директивами 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8330358" y="2168369"/>
            <a:ext cx="3459708" cy="939421"/>
          </a:xfrm>
          <a:prstGeom prst="roundRect">
            <a:avLst/>
          </a:prstGeom>
          <a:noFill/>
          <a:ln>
            <a:noFill/>
          </a:ln>
          <a:effectLst>
            <a:outerShdw blurRad="149987" dist="250190" dir="8460000" algn="ctr">
              <a:schemeClr val="bg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Сестринское дело в ПМСП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8325182" y="3505829"/>
            <a:ext cx="3459708" cy="939421"/>
          </a:xfrm>
          <a:prstGeom prst="roundRect">
            <a:avLst/>
          </a:prstGeom>
          <a:noFill/>
          <a:ln>
            <a:noFill/>
          </a:ln>
          <a:effectLst>
            <a:outerShdw blurRad="149987" dist="250190" dir="8460000" algn="ctr">
              <a:schemeClr val="bg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Специализированная сестринская помощь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8375898" y="4568709"/>
            <a:ext cx="3459708" cy="939421"/>
          </a:xfrm>
          <a:prstGeom prst="roundRect">
            <a:avLst/>
          </a:prstGeom>
          <a:noFill/>
          <a:ln>
            <a:noFill/>
          </a:ln>
          <a:effectLst>
            <a:outerShdw blurRad="149987" dist="250190" dir="8460000" algn="ctr">
              <a:schemeClr val="bg1">
                <a:alpha val="28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Сестринский уход на дому</a:t>
            </a: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11764299" y="2739968"/>
            <a:ext cx="204787" cy="1587"/>
          </a:xfrm>
          <a:prstGeom prst="line">
            <a:avLst/>
          </a:prstGeom>
          <a:ln w="57150">
            <a:solidFill>
              <a:srgbClr val="8AA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Стрелка вправо 51"/>
          <p:cNvSpPr/>
          <p:nvPr/>
        </p:nvSpPr>
        <p:spPr>
          <a:xfrm rot="13584983">
            <a:off x="7689803" y="4275905"/>
            <a:ext cx="384569" cy="56880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90500" dist="228600" dir="2700000" algn="ctr">
              <a:schemeClr val="bg1">
                <a:alpha val="30000"/>
              </a:scheme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Стрелка вправо 52"/>
          <p:cNvSpPr/>
          <p:nvPr/>
        </p:nvSpPr>
        <p:spPr>
          <a:xfrm rot="18752552">
            <a:off x="4154406" y="4275775"/>
            <a:ext cx="384569" cy="568801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90500" dist="228600" dir="2700000" algn="ctr">
              <a:schemeClr val="bg1">
                <a:alpha val="30000"/>
              </a:scheme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02972" y="6237520"/>
            <a:ext cx="38012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стратегий оценки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677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1"/>
          <p:cNvSpPr txBox="1"/>
          <p:nvPr/>
        </p:nvSpPr>
        <p:spPr>
          <a:xfrm>
            <a:off x="1666844" y="1"/>
            <a:ext cx="8786874" cy="584775"/>
          </a:xfrm>
          <a:prstGeom prst="rect">
            <a:avLst/>
          </a:prstGeom>
          <a:noFill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3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Разработка матрицы компетенций</a:t>
            </a:r>
          </a:p>
        </p:txBody>
      </p:sp>
      <p:pic>
        <p:nvPicPr>
          <p:cNvPr id="1026" name="Picture 2" descr="C:\Users\User\Desktop\Рабочий стол 2016\Фото\20160212_15320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16326" y="4049522"/>
            <a:ext cx="4357686" cy="2789238"/>
          </a:xfrm>
          <a:prstGeom prst="rect">
            <a:avLst/>
          </a:prstGeom>
          <a:noFill/>
        </p:spPr>
      </p:pic>
      <p:pic>
        <p:nvPicPr>
          <p:cNvPr id="1027" name="Picture 3" descr="C:\Users\User\Desktop\Рабочий стол 2016\Фото\20160212_15315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12111" y="4194180"/>
            <a:ext cx="4063981" cy="2644580"/>
          </a:xfrm>
          <a:prstGeom prst="rect">
            <a:avLst/>
          </a:prstGeom>
          <a:noFill/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064691"/>
              </p:ext>
            </p:extLst>
          </p:nvPr>
        </p:nvGraphicFramePr>
        <p:xfrm>
          <a:off x="165088" y="785794"/>
          <a:ext cx="11772905" cy="3429024"/>
        </p:xfrm>
        <a:graphic>
          <a:graphicData uri="http://schemas.openxmlformats.org/drawingml/2006/table">
            <a:tbl>
              <a:tblPr/>
              <a:tblGrid>
                <a:gridCol w="3797351"/>
                <a:gridCol w="203936"/>
                <a:gridCol w="204671"/>
                <a:gridCol w="204671"/>
                <a:gridCol w="204671"/>
                <a:gridCol w="203936"/>
                <a:gridCol w="204671"/>
                <a:gridCol w="204671"/>
                <a:gridCol w="204671"/>
                <a:gridCol w="204671"/>
                <a:gridCol w="203936"/>
                <a:gridCol w="204671"/>
                <a:gridCol w="204671"/>
                <a:gridCol w="204671"/>
                <a:gridCol w="204671"/>
                <a:gridCol w="203936"/>
                <a:gridCol w="204671"/>
                <a:gridCol w="204671"/>
                <a:gridCol w="204671"/>
                <a:gridCol w="204671"/>
                <a:gridCol w="203936"/>
                <a:gridCol w="204671"/>
                <a:gridCol w="204671"/>
                <a:gridCol w="204671"/>
                <a:gridCol w="204671"/>
                <a:gridCol w="203936"/>
                <a:gridCol w="204671"/>
                <a:gridCol w="204671"/>
                <a:gridCol w="204671"/>
                <a:gridCol w="203936"/>
                <a:gridCol w="204671"/>
                <a:gridCol w="204671"/>
                <a:gridCol w="204671"/>
                <a:gridCol w="204671"/>
                <a:gridCol w="203936"/>
                <a:gridCol w="204671"/>
                <a:gridCol w="204671"/>
                <a:gridCol w="204671"/>
                <a:gridCol w="204671"/>
                <a:gridCol w="203936"/>
              </a:tblGrid>
              <a:tr h="85978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Политология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Основы права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Экология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Информатика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Основы психологии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Мол. биология, мед. генетика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Философия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Социология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Осн. эконом. теории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СД в неврологии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Общая гигиена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Геронтол и гериат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Оценка сост здоровья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СНМП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Экономик, </a:t>
                      </a:r>
                      <a:r>
                        <a:rPr lang="ru-RU" sz="500" dirty="0" err="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маркет</a:t>
                      </a:r>
                      <a:r>
                        <a:rPr lang="ru-RU" sz="50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 и менеджмента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Мед биоэтика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Мед психол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Анатомия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СД в инф. болезни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Соц медицина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Админ проц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Инф контроль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Каз яз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Иностр яз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История Каз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71755"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Физиол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Пат физ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Пат анат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Микробиол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Основы фармакол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Клинич фармак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Основы СД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ПВБ и СД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СД в педиатрии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СД в хирургии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СД в акуш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/>
                      <a:endParaRPr lang="ru-RU" sz="700">
                        <a:latin typeface="Calibri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/>
                      <a:endParaRPr lang="ru-RU" sz="700">
                        <a:latin typeface="Calibri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/>
                      <a:endParaRPr lang="ru-RU" sz="700">
                        <a:latin typeface="Calibri"/>
                      </a:endParaRPr>
                    </a:p>
                  </a:txBody>
                  <a:tcPr marL="21569" marR="21569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42735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Times New Roman"/>
                        </a:rPr>
                        <a:t>иметь представление</a:t>
                      </a:r>
                      <a:r>
                        <a:rPr lang="ru-RU" sz="1100" i="1" dirty="0">
                          <a:latin typeface="Calibri"/>
                          <a:ea typeface="Times New Roman"/>
                        </a:rPr>
                        <a:t>: 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7094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 об основных процессах и явлениях, происходящих в неживой и живой природе, возможностях современных научных методов познания природы;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+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+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820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</a:rPr>
                        <a:t>о </a:t>
                      </a:r>
                      <a:r>
                        <a:rPr lang="ru-RU" sz="1100" dirty="0">
                          <a:latin typeface="Calibri"/>
                          <a:ea typeface="Times New Roman"/>
                        </a:rPr>
                        <a:t>тенденциях развития управления предприятиями и национальной экономике в целом;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+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+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+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3677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 о методах и инструментах государственной политики по регулированию экономической жизни  Казахстана  и других государств, внешнеэкономической  деятельности;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+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+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+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8547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 об экономических законах  и формах их проявления;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+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820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 о теоретико-методологических основах науки, политики, истории и политической жизни;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+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+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>
                          <a:latin typeface="Calibri"/>
                          <a:ea typeface="Times New Roman"/>
                        </a:rPr>
                        <a:t> </a:t>
                      </a:r>
                      <a:endParaRPr lang="ru-RU" sz="70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70000"/>
                        </a:lnSpc>
                        <a:spcAft>
                          <a:spcPts val="400"/>
                        </a:spcAft>
                      </a:pPr>
                      <a:r>
                        <a:rPr lang="ru-RU" sz="600" dirty="0">
                          <a:latin typeface="Calibri"/>
                          <a:ea typeface="Times New Roman"/>
                        </a:rPr>
                        <a:t> 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21569" marR="215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6513" y="4557292"/>
            <a:ext cx="34798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>
                <a:solidFill>
                  <a:srgbClr val="3134B5"/>
                </a:solidFill>
                <a:latin typeface="Arial" pitchFamily="34" charset="0"/>
                <a:cs typeface="Arial" pitchFamily="34" charset="0"/>
              </a:rPr>
              <a:t>Разработка матрицы – </a:t>
            </a:r>
            <a:endParaRPr lang="ru-RU" dirty="0" smtClean="0">
              <a:solidFill>
                <a:srgbClr val="3134B5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3134B5"/>
                </a:solidFill>
                <a:latin typeface="Arial" pitchFamily="34" charset="0"/>
                <a:cs typeface="Arial" pitchFamily="34" charset="0"/>
              </a:rPr>
              <a:t>формирование</a:t>
            </a:r>
            <a:endParaRPr lang="ru-RU" dirty="0">
              <a:solidFill>
                <a:srgbClr val="3134B5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>
                <a:solidFill>
                  <a:srgbClr val="3134B5"/>
                </a:solidFill>
                <a:latin typeface="Arial" pitchFamily="34" charset="0"/>
                <a:cs typeface="Arial" pitchFamily="34" charset="0"/>
              </a:rPr>
              <a:t>компетенций по дисциплинам</a:t>
            </a:r>
            <a:endParaRPr lang="ru-RU" dirty="0">
              <a:solidFill>
                <a:srgbClr val="3134B5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85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38282" y="274638"/>
            <a:ext cx="8715436" cy="796908"/>
          </a:xfrm>
          <a:noFill/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Семинары по оценке вклада дисциплин в формирование компетенций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524756"/>
              </p:ext>
            </p:extLst>
          </p:nvPr>
        </p:nvGraphicFramePr>
        <p:xfrm>
          <a:off x="744522" y="1071546"/>
          <a:ext cx="10702955" cy="2839099"/>
        </p:xfrm>
        <a:graphic>
          <a:graphicData uri="http://schemas.openxmlformats.org/drawingml/2006/table">
            <a:tbl>
              <a:tblPr/>
              <a:tblGrid>
                <a:gridCol w="3666977"/>
                <a:gridCol w="307390"/>
                <a:gridCol w="307390"/>
                <a:gridCol w="412265"/>
                <a:gridCol w="412265"/>
                <a:gridCol w="412265"/>
                <a:gridCol w="307390"/>
                <a:gridCol w="308113"/>
                <a:gridCol w="412265"/>
                <a:gridCol w="337765"/>
                <a:gridCol w="318239"/>
                <a:gridCol w="318239"/>
                <a:gridCol w="318239"/>
                <a:gridCol w="318239"/>
                <a:gridCol w="318239"/>
                <a:gridCol w="318239"/>
                <a:gridCol w="318239"/>
                <a:gridCol w="318239"/>
                <a:gridCol w="318239"/>
                <a:gridCol w="258590"/>
                <a:gridCol w="261048"/>
                <a:gridCol w="435081"/>
              </a:tblGrid>
              <a:tr h="4265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                          66 кредитов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62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Латинский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язык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62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err="1" smtClean="0">
                          <a:latin typeface="Times New Roman"/>
                          <a:ea typeface="Calibri"/>
                          <a:cs typeface="Times New Roman"/>
                        </a:rPr>
                        <a:t>Мед.биология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62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Критическое мышления и анализ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62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Диетология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62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Паллиативная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медицина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46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Основы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доказательной медицины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62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Основы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реабилитологии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628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Экстренная медицинская помощь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262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Сестринское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дело в анестезиологии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69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062" marR="60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 descr="C:\Users\User\Desktop\Рабочий стол 2016\Фото\20160212_1531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9725176" y="4393725"/>
            <a:ext cx="2760331" cy="2173317"/>
          </a:xfrm>
          <a:prstGeom prst="rect">
            <a:avLst/>
          </a:prstGeom>
          <a:noFill/>
        </p:spPr>
      </p:pic>
      <p:pic>
        <p:nvPicPr>
          <p:cNvPr id="8" name="Picture 2" descr="C:\Users\User\Desktop\Рабочий стол 2016\Фото\20160212_1532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77574" y="4137377"/>
            <a:ext cx="4241109" cy="2786058"/>
          </a:xfrm>
          <a:prstGeom prst="rect">
            <a:avLst/>
          </a:prstGeom>
          <a:noFill/>
        </p:spPr>
      </p:pic>
      <p:pic>
        <p:nvPicPr>
          <p:cNvPr id="9" name="Picture 3" descr="C:\Users\User\Desktop\Рабочий стол 2016\Фото\20160212_153137_HD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3262612" y="4381849"/>
            <a:ext cx="2743908" cy="2286015"/>
          </a:xfrm>
          <a:prstGeom prst="rect">
            <a:avLst/>
          </a:prstGeom>
          <a:noFill/>
        </p:spPr>
      </p:pic>
      <p:pic>
        <p:nvPicPr>
          <p:cNvPr id="10" name="Picture 3" descr="C:\Users\User\Desktop\Рабочий стол 2016\Фото\20160212_15315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" y="4152902"/>
            <a:ext cx="3721100" cy="27050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68828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000" dirty="0">
                <a:latin typeface="Arial" pitchFamily="34" charset="0"/>
                <a:cs typeface="Arial" pitchFamily="34" charset="0"/>
              </a:rPr>
              <a:t/>
            </a:r>
            <a:br>
              <a:rPr lang="kk-KZ" sz="2000" dirty="0">
                <a:latin typeface="Arial" pitchFamily="34" charset="0"/>
                <a:cs typeface="Arial" pitchFamily="34" charset="0"/>
              </a:rPr>
            </a:br>
            <a:r>
              <a:rPr lang="kk-KZ" sz="2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ШКАЛА ОЦЕНКИ ВКЛАДА ДИСЦИПЛИН В ФОРМИРОВАНИЕ КОМПЕТЕНЦИЙ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331720" y="1828794"/>
          <a:ext cx="7528560" cy="3700781"/>
        </p:xfrm>
        <a:graphic>
          <a:graphicData uri="http://schemas.openxmlformats.org/drawingml/2006/table">
            <a:tbl>
              <a:tblPr/>
              <a:tblGrid>
                <a:gridCol w="2047240"/>
                <a:gridCol w="5481320"/>
              </a:tblGrid>
              <a:tr h="5461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Оценка</a:t>
                      </a:r>
                      <a:endParaRPr lang="ru-RU" sz="1800" dirty="0">
                        <a:solidFill>
                          <a:schemeClr val="accent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Характеристика оценки</a:t>
                      </a:r>
                      <a:endParaRPr lang="ru-RU" sz="1800" dirty="0">
                        <a:solidFill>
                          <a:schemeClr val="accent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61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solidFill>
                          <a:schemeClr val="accent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 полностью нацелен на формирование компетенции.</a:t>
                      </a:r>
                      <a:endParaRPr lang="ru-RU" sz="1800" dirty="0">
                        <a:solidFill>
                          <a:schemeClr val="accent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61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solidFill>
                          <a:schemeClr val="accent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 в основном нацелен на формирование компетенции.</a:t>
                      </a:r>
                      <a:endParaRPr lang="ru-RU" sz="1800" dirty="0">
                        <a:solidFill>
                          <a:schemeClr val="accent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61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solidFill>
                          <a:schemeClr val="accent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 частично нацелен на формирование компетенции.</a:t>
                      </a:r>
                      <a:endParaRPr lang="ru-RU" sz="1800" dirty="0">
                        <a:solidFill>
                          <a:schemeClr val="accent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61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solidFill>
                          <a:schemeClr val="accent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 лишь затрагивает на формирование компетенции.</a:t>
                      </a:r>
                      <a:endParaRPr lang="ru-RU" sz="1800" dirty="0">
                        <a:solidFill>
                          <a:schemeClr val="accent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461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solidFill>
                          <a:schemeClr val="accent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 не имеет вклада в формирование компетенции.</a:t>
                      </a:r>
                      <a:endParaRPr lang="ru-RU" sz="1800" dirty="0">
                        <a:solidFill>
                          <a:schemeClr val="accent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27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1023</Words>
  <Application>Microsoft Office PowerPoint</Application>
  <PresentationFormat>Широкоэкранный</PresentationFormat>
  <Paragraphs>631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Century</vt:lpstr>
      <vt:lpstr>Century Gothic</vt:lpstr>
      <vt:lpstr>Times New Roman</vt:lpstr>
      <vt:lpstr>Тема Office</vt:lpstr>
      <vt:lpstr>Презентация PowerPoint</vt:lpstr>
      <vt:lpstr>Презентация PowerPoint</vt:lpstr>
      <vt:lpstr> Образовательные программы </vt:lpstr>
      <vt:lpstr>Компетенции</vt:lpstr>
      <vt:lpstr>Конечные результаты обучения</vt:lpstr>
      <vt:lpstr>Образовательная деятельность в соответствии с Европейскими директивами </vt:lpstr>
      <vt:lpstr>Презентация PowerPoint</vt:lpstr>
      <vt:lpstr>Семинары по оценке вклада дисциплин в формирование компетенций</vt:lpstr>
      <vt:lpstr> ШКАЛА ОЦЕНКИ ВКЛАДА ДИСЦИПЛИН В ФОРМИРОВАНИЕ КОМПЕТЕНЦИЙ  </vt:lpstr>
      <vt:lpstr>Круглые столы с работодателями</vt:lpstr>
      <vt:lpstr>Модульные интегрированные образовательные программы </vt:lpstr>
      <vt:lpstr>Тестовые задания, методы оценки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66</cp:revision>
  <dcterms:created xsi:type="dcterms:W3CDTF">2018-04-06T17:14:45Z</dcterms:created>
  <dcterms:modified xsi:type="dcterms:W3CDTF">2018-06-21T03:28:42Z</dcterms:modified>
</cp:coreProperties>
</file>